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Roboto Slab"/>
      <p:regular r:id="rId39"/>
      <p:bold r:id="rId40"/>
    </p:embeddedFont>
    <p:embeddedFont>
      <p:font typeface="Roboto"/>
      <p:regular r:id="rId41"/>
      <p:bold r:id="rId42"/>
      <p:italic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Slab-bold.fntdata"/><Relationship Id="rId20" Type="http://schemas.openxmlformats.org/officeDocument/2006/relationships/slide" Target="slides/slide15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22" Type="http://schemas.openxmlformats.org/officeDocument/2006/relationships/slide" Target="slides/slide17.xml"/><Relationship Id="rId44" Type="http://schemas.openxmlformats.org/officeDocument/2006/relationships/font" Target="fonts/Roboto-boldItalic.fntdata"/><Relationship Id="rId21" Type="http://schemas.openxmlformats.org/officeDocument/2006/relationships/slide" Target="slides/slide16.xml"/><Relationship Id="rId43" Type="http://schemas.openxmlformats.org/officeDocument/2006/relationships/font" Target="fonts/Roboto-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RobotoSlab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231f3fbdc3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231f3fbdc3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231f3fbdc3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1231f3fbdc3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24139cb13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24139cb13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231f3fbdc3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231f3fbdc3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231f3fbdc3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1231f3fbdc3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231f3fbdc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231f3fbdc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231f3fbdc3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1231f3fbdc3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231f3fbdc3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231f3fbdc3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231f3fbdc3_0_3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231f3fbdc3_0_3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236ba724d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236ba724d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231f3fbdc3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231f3fbdc3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12553b2569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12553b2569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2553b2569c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12553b2569c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2553b2569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12553b2569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12553b2569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12553b2569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ada14d9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ada14d9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231f3fbdc3_0_3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1231f3fbdc3_0_3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231f3fbdc3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231f3fbdc3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231f3fbdc3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231f3fbdc3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231f3fbdc3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231f3fbdc3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236ba724d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1236ba724d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231f3fbdc3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231f3fbdc3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1ada14d97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1ada14d97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231f3fbdc3_0_5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231f3fbdc3_0_5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36ba724de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36ba724de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1231f3fbdc3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1231f3fbdc3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231f3fbdc3_0_4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231f3fbdc3_0_4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231f3fbdc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231f3fbdc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1231f3fbdc3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1231f3fbdc3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231f3fbdc3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231f3fbdc3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31f3fbdc3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31f3fbdc3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231f3fbdc3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231f3fbdc3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t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11.png"/><Relationship Id="rId6" Type="http://schemas.openxmlformats.org/officeDocument/2006/relationships/image" Target="../media/image20.png"/><Relationship Id="rId7" Type="http://schemas.openxmlformats.org/officeDocument/2006/relationships/image" Target="../media/image8.png"/><Relationship Id="rId8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Relationship Id="rId4" Type="http://schemas.openxmlformats.org/officeDocument/2006/relationships/image" Target="../media/image24.png"/><Relationship Id="rId9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6.png"/><Relationship Id="rId7" Type="http://schemas.openxmlformats.org/officeDocument/2006/relationships/image" Target="../media/image7.png"/><Relationship Id="rId8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31.png"/><Relationship Id="rId6" Type="http://schemas.openxmlformats.org/officeDocument/2006/relationships/image" Target="../media/image25.png"/><Relationship Id="rId7" Type="http://schemas.openxmlformats.org/officeDocument/2006/relationships/image" Target="../media/image12.png"/><Relationship Id="rId8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bout.me/leman.erkan" TargetMode="External"/><Relationship Id="rId4" Type="http://schemas.openxmlformats.org/officeDocument/2006/relationships/hyperlink" Target="mailto:leman.erkan@metu.edu.tr" TargetMode="External"/><Relationship Id="rId5" Type="http://schemas.openxmlformats.org/officeDocument/2006/relationships/hyperlink" Target="mailto:lnerkan@gmail.com" TargetMode="Externa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www.cell.com/trends/plant-science/fulltext/S1360-1385(21)00119-9#secst0005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3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png"/><Relationship Id="rId4" Type="http://schemas.openxmlformats.org/officeDocument/2006/relationships/image" Target="../media/image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Relationship Id="rId4" Type="http://schemas.openxmlformats.org/officeDocument/2006/relationships/hyperlink" Target="https://www.cell.com/trends/plant-science/fulltext/S1360-1385(21)00119-9#secst0005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1.xml"/><Relationship Id="rId3" Type="http://schemas.openxmlformats.org/officeDocument/2006/relationships/hyperlink" Target="https://www.mdpi.com/1422-0067/22/6/2903/htm" TargetMode="External"/><Relationship Id="rId4" Type="http://schemas.openxmlformats.org/officeDocument/2006/relationships/image" Target="../media/image26.png"/><Relationship Id="rId5" Type="http://schemas.openxmlformats.org/officeDocument/2006/relationships/image" Target="../media/image1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pitchbook.com/profiles/company/231965-38#signals" TargetMode="External"/><Relationship Id="rId4" Type="http://schemas.openxmlformats.org/officeDocument/2006/relationships/hyperlink" Target="https://www.prosus.com/news/biome-makers-raises-15m-in-series-b-funding-to-secure-position-as-a-global-leader-in-biological-soil-analysis/" TargetMode="External"/><Relationship Id="rId5" Type="http://schemas.openxmlformats.org/officeDocument/2006/relationships/hyperlink" Target="https://pitchbook.com/profiles/company/264579-85#team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www.cell.com/trends/plant-science/fulltext/S1360-1385(21)00119-9#secst0005" TargetMode="External"/><Relationship Id="rId4" Type="http://schemas.openxmlformats.org/officeDocument/2006/relationships/image" Target="../media/image17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2700"/>
              <a:t>‘Bitki Odaklı Biyoenformatik Analiz Platformu Geliştirilmesi </a:t>
            </a:r>
            <a:r>
              <a:rPr lang="tr" sz="2700"/>
              <a:t> -Gelişim, Beslenme, Genetik- </a:t>
            </a:r>
            <a:r>
              <a:rPr lang="tr" sz="2700"/>
              <a:t> 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2700"/>
              <a:t>(PDENUGENE)</a:t>
            </a:r>
            <a:endParaRPr sz="2700"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Leman Nur Nehri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ODTÜ Biyoloji Bölümü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Bitki Biyoteknolojisi Doktora Öğrencisi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İş Fikri: Can Bitki Biyoinformatiği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Türkiye Özelinde Pazar </a:t>
            </a:r>
            <a:endParaRPr/>
          </a:p>
        </p:txBody>
      </p:sp>
      <p:sp>
        <p:nvSpPr>
          <p:cNvPr id="133" name="Google Shape;133;p22"/>
          <p:cNvSpPr txBox="1"/>
          <p:nvPr>
            <p:ph idx="1" type="body"/>
          </p:nvPr>
        </p:nvSpPr>
        <p:spPr>
          <a:xfrm>
            <a:off x="3141575" y="1489825"/>
            <a:ext cx="5625000" cy="30789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8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8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87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87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600"/>
          </a:p>
        </p:txBody>
      </p:sp>
      <p:sp>
        <p:nvSpPr>
          <p:cNvPr id="134" name="Google Shape;134;p22"/>
          <p:cNvSpPr txBox="1"/>
          <p:nvPr>
            <p:ph idx="1" type="body"/>
          </p:nvPr>
        </p:nvSpPr>
        <p:spPr>
          <a:xfrm>
            <a:off x="387900" y="1489825"/>
            <a:ext cx="2743200" cy="30789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tr"/>
              <a:t>Akademisyenler*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tr"/>
              <a:t>Tarım sektöründe faaliyet gösteren firmalar**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787"/>
          </a:p>
        </p:txBody>
      </p:sp>
      <p:sp>
        <p:nvSpPr>
          <p:cNvPr id="135" name="Google Shape;135;p22"/>
          <p:cNvSpPr/>
          <p:nvPr/>
        </p:nvSpPr>
        <p:spPr>
          <a:xfrm>
            <a:off x="3512100" y="1561075"/>
            <a:ext cx="2489400" cy="147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" sz="1787"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* 1557 öğretim elemanı***</a:t>
            </a:r>
            <a:endParaRPr b="1" sz="1600">
              <a:highlight>
                <a:schemeClr val="lt2"/>
              </a:highlight>
            </a:endParaRPr>
          </a:p>
        </p:txBody>
      </p:sp>
      <p:sp>
        <p:nvSpPr>
          <p:cNvPr id="136" name="Google Shape;136;p22"/>
          <p:cNvSpPr/>
          <p:nvPr/>
        </p:nvSpPr>
        <p:spPr>
          <a:xfrm>
            <a:off x="5985650" y="1561075"/>
            <a:ext cx="2557800" cy="14736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" sz="1787"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* 145 akademik program****</a:t>
            </a:r>
            <a:endParaRPr b="1" sz="900">
              <a:highlight>
                <a:schemeClr val="lt2"/>
              </a:highlight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3809525" y="3064900"/>
            <a:ext cx="1926600" cy="147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" sz="1587"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**765 yetkili üretici’</a:t>
            </a:r>
            <a:endParaRPr sz="1287"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22"/>
          <p:cNvSpPr txBox="1"/>
          <p:nvPr/>
        </p:nvSpPr>
        <p:spPr>
          <a:xfrm>
            <a:off x="311700" y="4568725"/>
            <a:ext cx="8832300" cy="54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" sz="1087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***T</a:t>
            </a:r>
            <a:r>
              <a:rPr lang="tr" sz="1087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oplam 39 fakülte : içerisinde çeşitli bölümler olmak üzere &amp; ziraat fakültesi &amp; benzeri bölümler ****145 moleküler biyoloji ve genetik + biyoloji,  88 eczacılık fakültesi (farmakognozi ana bilim dalı) ‘765 Yetkili tohum üreticisi, “5,7 milyon ton Gübre üretim kapasitesi</a:t>
            </a:r>
            <a:endParaRPr sz="1087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9" name="Google Shape;139;p22"/>
          <p:cNvSpPr/>
          <p:nvPr/>
        </p:nvSpPr>
        <p:spPr>
          <a:xfrm>
            <a:off x="6235225" y="3064900"/>
            <a:ext cx="2159400" cy="1473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tr" sz="1587">
                <a:highlight>
                  <a:schemeClr val="lt2"/>
                </a:highlight>
                <a:latin typeface="Roboto"/>
                <a:ea typeface="Roboto"/>
                <a:cs typeface="Roboto"/>
                <a:sym typeface="Roboto"/>
              </a:rPr>
              <a:t>**5,7 milyon ton kapasite”</a:t>
            </a:r>
            <a:endParaRPr sz="1287">
              <a:highlight>
                <a:schemeClr val="lt2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3"/>
          <p:cNvSpPr txBox="1"/>
          <p:nvPr>
            <p:ph type="title"/>
          </p:nvPr>
        </p:nvSpPr>
        <p:spPr>
          <a:xfrm>
            <a:off x="387900" y="2887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Biyoenformatik bitkileri de kapsar &amp; tarımı etkiler</a:t>
            </a:r>
            <a:endParaRPr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974800"/>
            <a:ext cx="5236352" cy="3820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371" y="2366525"/>
            <a:ext cx="3756350" cy="15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5275" y="3813870"/>
            <a:ext cx="3672151" cy="13296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05275" y="901801"/>
            <a:ext cx="3756349" cy="1557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233270" y="960700"/>
            <a:ext cx="945231" cy="36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046375" y="2437217"/>
            <a:ext cx="945225" cy="4214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159300" y="458025"/>
            <a:ext cx="88131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2100"/>
              <a:t>İklim değişikliği &amp; şehirleşme etkisi ile değişen dünyada, hesaplamalı bitki biyolojisine duyulan ihtiyaç gelecekte de artacak.</a:t>
            </a:r>
            <a:endParaRPr sz="2100"/>
          </a:p>
        </p:txBody>
      </p:sp>
      <p:pic>
        <p:nvPicPr>
          <p:cNvPr id="156" name="Google Shape;1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200" y="1445500"/>
            <a:ext cx="4656850" cy="31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Rakip Analizi &amp; Rekabet</a:t>
            </a:r>
            <a:endParaRPr/>
          </a:p>
        </p:txBody>
      </p:sp>
      <p:cxnSp>
        <p:nvCxnSpPr>
          <p:cNvPr id="162" name="Google Shape;162;p25"/>
          <p:cNvCxnSpPr/>
          <p:nvPr/>
        </p:nvCxnSpPr>
        <p:spPr>
          <a:xfrm>
            <a:off x="4328075" y="1621425"/>
            <a:ext cx="14400" cy="31785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3" name="Google Shape;163;p25"/>
          <p:cNvCxnSpPr/>
          <p:nvPr/>
        </p:nvCxnSpPr>
        <p:spPr>
          <a:xfrm>
            <a:off x="1139025" y="3135900"/>
            <a:ext cx="7122900" cy="288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5"/>
          <p:cNvSpPr txBox="1"/>
          <p:nvPr/>
        </p:nvSpPr>
        <p:spPr>
          <a:xfrm>
            <a:off x="8261875" y="2948075"/>
            <a:ext cx="910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yenilikçi</a:t>
            </a:r>
            <a:endParaRPr b="1">
              <a:solidFill>
                <a:srgbClr val="00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5" name="Google Shape;165;p25"/>
          <p:cNvSpPr txBox="1"/>
          <p:nvPr/>
        </p:nvSpPr>
        <p:spPr>
          <a:xfrm>
            <a:off x="76200" y="28956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geleneksel</a:t>
            </a:r>
            <a:endParaRPr b="1">
              <a:solidFill>
                <a:srgbClr val="00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25"/>
          <p:cNvSpPr txBox="1"/>
          <p:nvPr/>
        </p:nvSpPr>
        <p:spPr>
          <a:xfrm>
            <a:off x="3886200" y="1219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yüksek fiyat</a:t>
            </a:r>
            <a:endParaRPr b="1">
              <a:solidFill>
                <a:srgbClr val="00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3886200" y="47244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düşük </a:t>
            </a:r>
            <a:r>
              <a:rPr b="1" lang="tr">
                <a:solidFill>
                  <a:srgbClr val="00FF00"/>
                </a:solidFill>
                <a:latin typeface="Roboto"/>
                <a:ea typeface="Roboto"/>
                <a:cs typeface="Roboto"/>
                <a:sym typeface="Roboto"/>
              </a:rPr>
              <a:t> fiyat</a:t>
            </a:r>
            <a:endParaRPr b="1">
              <a:solidFill>
                <a:srgbClr val="00F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9450" y="1534445"/>
            <a:ext cx="2273076" cy="486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300" y="2851650"/>
            <a:ext cx="1109963" cy="71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7044" y="1905126"/>
            <a:ext cx="1757980" cy="6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478" y="2591213"/>
            <a:ext cx="1538872" cy="68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23185" y="1955023"/>
            <a:ext cx="2280889" cy="3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87500" y="2660633"/>
            <a:ext cx="1757976" cy="3483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76550" y="2106919"/>
            <a:ext cx="1538875" cy="541456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5"/>
          <p:cNvSpPr/>
          <p:nvPr/>
        </p:nvSpPr>
        <p:spPr>
          <a:xfrm>
            <a:off x="4488150" y="3585600"/>
            <a:ext cx="1363500" cy="400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25"/>
          <p:cNvSpPr txBox="1"/>
          <p:nvPr/>
        </p:nvSpPr>
        <p:spPr>
          <a:xfrm>
            <a:off x="4445050" y="3528575"/>
            <a:ext cx="1488300" cy="5541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200">
                <a:latin typeface="Roboto"/>
                <a:ea typeface="Roboto"/>
                <a:cs typeface="Roboto"/>
                <a:sym typeface="Roboto"/>
              </a:rPr>
              <a:t>CAN BİTKİ BİYOİNFORMATİĞİ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7" name="Google Shape;177;p25"/>
          <p:cNvSpPr/>
          <p:nvPr/>
        </p:nvSpPr>
        <p:spPr>
          <a:xfrm>
            <a:off x="1083800" y="3694350"/>
            <a:ext cx="2643900" cy="718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Biyoinformatik analiz yapan biyoteknoloji firmaları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Pazara Giriş</a:t>
            </a:r>
            <a:endParaRPr/>
          </a:p>
        </p:txBody>
      </p:sp>
      <p:sp>
        <p:nvSpPr>
          <p:cNvPr id="183" name="Google Shape;183;p26"/>
          <p:cNvSpPr txBox="1"/>
          <p:nvPr>
            <p:ph idx="1" type="body"/>
          </p:nvPr>
        </p:nvSpPr>
        <p:spPr>
          <a:xfrm>
            <a:off x="387900" y="1489825"/>
            <a:ext cx="5672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tr"/>
              <a:t>PDENUGENE : demolar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tr"/>
              <a:t>Bitki Biyoinformatiği alanında ücretsiz seminerler &amp; eğitimler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tr"/>
              <a:t>Konferans katılımları, çalıştaylar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tr"/>
              <a:t>Müşteri segmentlerine göre MMP </a:t>
            </a:r>
            <a:endParaRPr/>
          </a:p>
        </p:txBody>
      </p:sp>
      <p:pic>
        <p:nvPicPr>
          <p:cNvPr id="184" name="Google Shape;18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8725" y="270363"/>
            <a:ext cx="2635473" cy="10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90106" y="270350"/>
            <a:ext cx="2996125" cy="106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900" y="3372041"/>
            <a:ext cx="2996124" cy="1419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03038" y="1489825"/>
            <a:ext cx="2183951" cy="2729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991400" y="3964548"/>
            <a:ext cx="3872971" cy="97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34186" y="3879200"/>
            <a:ext cx="3507950" cy="114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İŞ-ZAMAN GRAFİĞİ</a:t>
            </a:r>
            <a:endParaRPr/>
          </a:p>
        </p:txBody>
      </p:sp>
      <p:sp>
        <p:nvSpPr>
          <p:cNvPr id="195" name="Google Shape;195;p27"/>
          <p:cNvSpPr/>
          <p:nvPr/>
        </p:nvSpPr>
        <p:spPr>
          <a:xfrm>
            <a:off x="611375" y="1800175"/>
            <a:ext cx="1765500" cy="7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/>
              <a:t>Veri tabanı kurulumu &amp; kütüphane oluşturma</a:t>
            </a:r>
            <a:endParaRPr sz="1300"/>
          </a:p>
        </p:txBody>
      </p:sp>
      <p:sp>
        <p:nvSpPr>
          <p:cNvPr id="196" name="Google Shape;196;p27"/>
          <p:cNvSpPr/>
          <p:nvPr/>
        </p:nvSpPr>
        <p:spPr>
          <a:xfrm>
            <a:off x="2155750" y="2869225"/>
            <a:ext cx="1765500" cy="7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veri çekme algoritmaları &amp; pathway oluşturma</a:t>
            </a:r>
            <a:endParaRPr/>
          </a:p>
        </p:txBody>
      </p:sp>
      <p:sp>
        <p:nvSpPr>
          <p:cNvPr id="197" name="Google Shape;197;p27"/>
          <p:cNvSpPr/>
          <p:nvPr/>
        </p:nvSpPr>
        <p:spPr>
          <a:xfrm>
            <a:off x="3689250" y="1800175"/>
            <a:ext cx="1765500" cy="7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AI modeller</a:t>
            </a:r>
            <a:endParaRPr/>
          </a:p>
        </p:txBody>
      </p:sp>
      <p:sp>
        <p:nvSpPr>
          <p:cNvPr id="198" name="Google Shape;198;p27"/>
          <p:cNvSpPr/>
          <p:nvPr/>
        </p:nvSpPr>
        <p:spPr>
          <a:xfrm>
            <a:off x="5142625" y="2869225"/>
            <a:ext cx="1765500" cy="7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web page kurulumu</a:t>
            </a:r>
            <a:endParaRPr/>
          </a:p>
        </p:txBody>
      </p:sp>
      <p:sp>
        <p:nvSpPr>
          <p:cNvPr id="199" name="Google Shape;199;p27"/>
          <p:cNvSpPr/>
          <p:nvPr/>
        </p:nvSpPr>
        <p:spPr>
          <a:xfrm>
            <a:off x="6839775" y="1800175"/>
            <a:ext cx="1765500" cy="7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testing + editing</a:t>
            </a:r>
            <a:endParaRPr/>
          </a:p>
        </p:txBody>
      </p:sp>
      <p:cxnSp>
        <p:nvCxnSpPr>
          <p:cNvPr id="200" name="Google Shape;200;p27"/>
          <p:cNvCxnSpPr>
            <a:stCxn id="195" idx="2"/>
            <a:endCxn id="196" idx="1"/>
          </p:cNvCxnSpPr>
          <p:nvPr/>
        </p:nvCxnSpPr>
        <p:spPr>
          <a:xfrm>
            <a:off x="1494125" y="2571775"/>
            <a:ext cx="661500" cy="68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1" name="Google Shape;201;p27"/>
          <p:cNvCxnSpPr>
            <a:stCxn id="196" idx="3"/>
            <a:endCxn id="197" idx="2"/>
          </p:cNvCxnSpPr>
          <p:nvPr/>
        </p:nvCxnSpPr>
        <p:spPr>
          <a:xfrm flipH="1" rot="10800000">
            <a:off x="3921250" y="2571925"/>
            <a:ext cx="650700" cy="683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2" name="Google Shape;202;p27"/>
          <p:cNvCxnSpPr>
            <a:stCxn id="197" idx="2"/>
            <a:endCxn id="198" idx="1"/>
          </p:cNvCxnSpPr>
          <p:nvPr/>
        </p:nvCxnSpPr>
        <p:spPr>
          <a:xfrm>
            <a:off x="4572000" y="2571775"/>
            <a:ext cx="570600" cy="68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3" name="Google Shape;203;p27"/>
          <p:cNvCxnSpPr>
            <a:stCxn id="198" idx="3"/>
            <a:endCxn id="199" idx="2"/>
          </p:cNvCxnSpPr>
          <p:nvPr/>
        </p:nvCxnSpPr>
        <p:spPr>
          <a:xfrm flipH="1" rot="10800000">
            <a:off x="6908125" y="2571925"/>
            <a:ext cx="814500" cy="683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4" name="Google Shape;204;p27"/>
          <p:cNvSpPr txBox="1"/>
          <p:nvPr/>
        </p:nvSpPr>
        <p:spPr>
          <a:xfrm>
            <a:off x="526500" y="1435400"/>
            <a:ext cx="12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AY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5" name="Google Shape;205;p27"/>
          <p:cNvSpPr txBox="1"/>
          <p:nvPr/>
        </p:nvSpPr>
        <p:spPr>
          <a:xfrm>
            <a:off x="2155750" y="3640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 AY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7"/>
          <p:cNvSpPr txBox="1"/>
          <p:nvPr/>
        </p:nvSpPr>
        <p:spPr>
          <a:xfrm>
            <a:off x="3689250" y="1399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 AY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7"/>
          <p:cNvSpPr txBox="1"/>
          <p:nvPr/>
        </p:nvSpPr>
        <p:spPr>
          <a:xfrm>
            <a:off x="6839775" y="1399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 AY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7"/>
          <p:cNvSpPr txBox="1"/>
          <p:nvPr/>
        </p:nvSpPr>
        <p:spPr>
          <a:xfrm>
            <a:off x="5155750" y="3717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 AY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Takım:</a:t>
            </a:r>
            <a:endParaRPr/>
          </a:p>
        </p:txBody>
      </p:sp>
      <p:sp>
        <p:nvSpPr>
          <p:cNvPr id="214" name="Google Shape;214;p28"/>
          <p:cNvSpPr txBox="1"/>
          <p:nvPr>
            <p:ph idx="1" type="body"/>
          </p:nvPr>
        </p:nvSpPr>
        <p:spPr>
          <a:xfrm>
            <a:off x="1986750" y="1412425"/>
            <a:ext cx="2790000" cy="26901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700">
                <a:solidFill>
                  <a:srgbClr val="FFFFFF"/>
                </a:solidFill>
              </a:rPr>
              <a:t>GİRİŞİMCİ : Leman Nur Nehri</a:t>
            </a:r>
            <a:endParaRPr b="1" sz="17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700">
                <a:solidFill>
                  <a:srgbClr val="FFFFFF"/>
                </a:solidFill>
              </a:rPr>
              <a:t>ODTÜ Biyoloji Bölümü B Sc &amp; M Sc &amp; PhD (halen)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tr" sz="1700">
                <a:solidFill>
                  <a:srgbClr val="FFFFFF"/>
                </a:solidFill>
              </a:rPr>
              <a:t>&amp; Ankara Üniversitesi Eczacılık Fakültesi - PharmB (halen)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700">
                <a:solidFill>
                  <a:srgbClr val="FFFFFF"/>
                </a:solidFill>
              </a:rPr>
              <a:t>Bioinformatics</a:t>
            </a:r>
            <a:r>
              <a:rPr lang="tr" sz="1700">
                <a:solidFill>
                  <a:srgbClr val="FFFFFF"/>
                </a:solidFill>
              </a:rPr>
              <a:t> 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700">
                <a:solidFill>
                  <a:srgbClr val="FFFFFF"/>
                </a:solidFill>
              </a:rPr>
              <a:t>Plant Bioinformatics</a:t>
            </a:r>
            <a:endParaRPr b="1" sz="17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700">
                <a:solidFill>
                  <a:srgbClr val="FFFFFF"/>
                </a:solidFill>
              </a:rPr>
              <a:t>Programming</a:t>
            </a:r>
            <a:r>
              <a:rPr lang="tr" sz="1700">
                <a:solidFill>
                  <a:srgbClr val="FFFFFF"/>
                </a:solidFill>
              </a:rPr>
              <a:t>: Phyton, SQL, R, PPLs</a:t>
            </a:r>
            <a:endParaRPr sz="17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700">
                <a:solidFill>
                  <a:srgbClr val="FFFFFF"/>
                </a:solidFill>
              </a:rPr>
              <a:t>Yapay zeka: </a:t>
            </a:r>
            <a:r>
              <a:rPr lang="tr" sz="1700">
                <a:solidFill>
                  <a:srgbClr val="FFFFFF"/>
                </a:solidFill>
              </a:rPr>
              <a:t>Bayesian &amp; Markov Models, Makine öğrenmesi</a:t>
            </a:r>
            <a:endParaRPr/>
          </a:p>
        </p:txBody>
      </p:sp>
      <p:sp>
        <p:nvSpPr>
          <p:cNvPr id="215" name="Google Shape;215;p28"/>
          <p:cNvSpPr/>
          <p:nvPr/>
        </p:nvSpPr>
        <p:spPr>
          <a:xfrm>
            <a:off x="136050" y="1783200"/>
            <a:ext cx="1850700" cy="1935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8"/>
          <p:cNvSpPr/>
          <p:nvPr/>
        </p:nvSpPr>
        <p:spPr>
          <a:xfrm>
            <a:off x="7129500" y="3326325"/>
            <a:ext cx="1850700" cy="161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03350" y="3581975"/>
            <a:ext cx="1103000" cy="110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8"/>
          <p:cNvSpPr/>
          <p:nvPr/>
        </p:nvSpPr>
        <p:spPr>
          <a:xfrm>
            <a:off x="7061225" y="237350"/>
            <a:ext cx="1850700" cy="16143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9" name="Google Shape;21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5075" y="493000"/>
            <a:ext cx="1103000" cy="110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038" y="2071488"/>
            <a:ext cx="1358725" cy="135872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8"/>
          <p:cNvSpPr txBox="1"/>
          <p:nvPr/>
        </p:nvSpPr>
        <p:spPr>
          <a:xfrm>
            <a:off x="5132725" y="316275"/>
            <a:ext cx="1928400" cy="15699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Yazılım Uzmanı #1:</a:t>
            </a:r>
            <a:endParaRPr b="1"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Veri tabanı kurulum &amp; Yönetim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Web Tasarım </a:t>
            </a:r>
            <a:r>
              <a:rPr b="1" lang="tr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Programming</a:t>
            </a:r>
            <a:r>
              <a:rPr lang="tr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JS &amp; Java, SQL</a:t>
            </a:r>
            <a:endParaRPr sz="1200"/>
          </a:p>
        </p:txBody>
      </p:sp>
      <p:sp>
        <p:nvSpPr>
          <p:cNvPr id="222" name="Google Shape;222;p28"/>
          <p:cNvSpPr txBox="1"/>
          <p:nvPr/>
        </p:nvSpPr>
        <p:spPr>
          <a:xfrm>
            <a:off x="5096350" y="2798400"/>
            <a:ext cx="2087400" cy="1843200"/>
          </a:xfrm>
          <a:prstGeom prst="rect">
            <a:avLst/>
          </a:prstGeom>
          <a:noFill/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Yazılım Uzmanı #2:</a:t>
            </a:r>
            <a:r>
              <a:rPr lang="tr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tr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Programming</a:t>
            </a:r>
            <a:r>
              <a:rPr lang="tr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: Phyton, R, SQL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Matematik &amp;&amp; İstatistik 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tr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ML &amp; PPL // Neural Networks</a:t>
            </a:r>
            <a:endParaRPr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Gelecek adımlar:</a:t>
            </a:r>
            <a:endParaRPr/>
          </a:p>
        </p:txBody>
      </p:sp>
      <p:sp>
        <p:nvSpPr>
          <p:cNvPr id="228" name="Google Shape;228;p29"/>
          <p:cNvSpPr/>
          <p:nvPr/>
        </p:nvSpPr>
        <p:spPr>
          <a:xfrm>
            <a:off x="458975" y="1800175"/>
            <a:ext cx="1765500" cy="7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/>
              <a:t>TÜBİTAK 1512</a:t>
            </a:r>
            <a:endParaRPr sz="1300"/>
          </a:p>
        </p:txBody>
      </p:sp>
      <p:sp>
        <p:nvSpPr>
          <p:cNvPr id="229" name="Google Shape;229;p29"/>
          <p:cNvSpPr/>
          <p:nvPr/>
        </p:nvSpPr>
        <p:spPr>
          <a:xfrm>
            <a:off x="2003350" y="2869225"/>
            <a:ext cx="1765500" cy="7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/>
              <a:t>PAZARA GİRİŞ SERVİSLERİ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/>
              <a:t>+ ÖN PROTOTİP</a:t>
            </a:r>
            <a:endParaRPr/>
          </a:p>
        </p:txBody>
      </p:sp>
      <p:sp>
        <p:nvSpPr>
          <p:cNvPr id="230" name="Google Shape;230;p29"/>
          <p:cNvSpPr/>
          <p:nvPr/>
        </p:nvSpPr>
        <p:spPr>
          <a:xfrm>
            <a:off x="3536850" y="1800175"/>
            <a:ext cx="1765500" cy="7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PİLOT ÜRETİM</a:t>
            </a:r>
            <a:endParaRPr/>
          </a:p>
        </p:txBody>
      </p:sp>
      <p:sp>
        <p:nvSpPr>
          <p:cNvPr id="231" name="Google Shape;231;p29"/>
          <p:cNvSpPr/>
          <p:nvPr/>
        </p:nvSpPr>
        <p:spPr>
          <a:xfrm>
            <a:off x="4990225" y="2869225"/>
            <a:ext cx="1765500" cy="7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AR-GE + INOVASYON</a:t>
            </a:r>
            <a:endParaRPr/>
          </a:p>
        </p:txBody>
      </p:sp>
      <p:sp>
        <p:nvSpPr>
          <p:cNvPr id="232" name="Google Shape;232;p29"/>
          <p:cNvSpPr/>
          <p:nvPr/>
        </p:nvSpPr>
        <p:spPr>
          <a:xfrm>
            <a:off x="6687375" y="1800175"/>
            <a:ext cx="1765500" cy="77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YURTDIŞI PAZAR</a:t>
            </a:r>
            <a:endParaRPr/>
          </a:p>
        </p:txBody>
      </p:sp>
      <p:cxnSp>
        <p:nvCxnSpPr>
          <p:cNvPr id="233" name="Google Shape;233;p29"/>
          <p:cNvCxnSpPr>
            <a:stCxn id="228" idx="2"/>
            <a:endCxn id="229" idx="1"/>
          </p:cNvCxnSpPr>
          <p:nvPr/>
        </p:nvCxnSpPr>
        <p:spPr>
          <a:xfrm>
            <a:off x="1341725" y="2571775"/>
            <a:ext cx="661500" cy="68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4" name="Google Shape;234;p29"/>
          <p:cNvCxnSpPr>
            <a:stCxn id="229" idx="3"/>
            <a:endCxn id="230" idx="2"/>
          </p:cNvCxnSpPr>
          <p:nvPr/>
        </p:nvCxnSpPr>
        <p:spPr>
          <a:xfrm flipH="1" rot="10800000">
            <a:off x="3768850" y="2571925"/>
            <a:ext cx="650700" cy="683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5" name="Google Shape;235;p29"/>
          <p:cNvCxnSpPr>
            <a:stCxn id="230" idx="2"/>
            <a:endCxn id="231" idx="1"/>
          </p:cNvCxnSpPr>
          <p:nvPr/>
        </p:nvCxnSpPr>
        <p:spPr>
          <a:xfrm>
            <a:off x="4419600" y="2571775"/>
            <a:ext cx="570600" cy="6834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6" name="Google Shape;236;p29"/>
          <p:cNvCxnSpPr>
            <a:stCxn id="231" idx="3"/>
            <a:endCxn id="232" idx="2"/>
          </p:cNvCxnSpPr>
          <p:nvPr/>
        </p:nvCxnSpPr>
        <p:spPr>
          <a:xfrm flipH="1" rot="10800000">
            <a:off x="6755725" y="2571925"/>
            <a:ext cx="814500" cy="683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29"/>
          <p:cNvSpPr txBox="1"/>
          <p:nvPr/>
        </p:nvSpPr>
        <p:spPr>
          <a:xfrm>
            <a:off x="374100" y="1435400"/>
            <a:ext cx="129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2023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9"/>
          <p:cNvSpPr txBox="1"/>
          <p:nvPr/>
        </p:nvSpPr>
        <p:spPr>
          <a:xfrm>
            <a:off x="2003350" y="3640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2024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29"/>
          <p:cNvSpPr txBox="1"/>
          <p:nvPr/>
        </p:nvSpPr>
        <p:spPr>
          <a:xfrm>
            <a:off x="3536850" y="13999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2025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0" name="Google Shape;240;p29"/>
          <p:cNvSpPr txBox="1"/>
          <p:nvPr/>
        </p:nvSpPr>
        <p:spPr>
          <a:xfrm>
            <a:off x="6687375" y="13998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2027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5003350" y="37172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2026</a:t>
            </a:r>
            <a:endParaRPr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0"/>
          <p:cNvSpPr txBox="1"/>
          <p:nvPr>
            <p:ph type="title"/>
          </p:nvPr>
        </p:nvSpPr>
        <p:spPr>
          <a:xfrm>
            <a:off x="387900" y="216837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PDENUGENE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300">
                <a:latin typeface="Roboto"/>
                <a:ea typeface="Roboto"/>
                <a:cs typeface="Roboto"/>
                <a:sym typeface="Roboto"/>
              </a:rPr>
              <a:t>Verimli bitkisel çalışmalar için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88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33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33"/>
              <a:t>   </a:t>
            </a:r>
            <a:endParaRPr sz="23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7" name="Google Shape;247;p30"/>
          <p:cNvSpPr txBox="1"/>
          <p:nvPr>
            <p:ph idx="1" type="body"/>
          </p:nvPr>
        </p:nvSpPr>
        <p:spPr>
          <a:xfrm>
            <a:off x="474350" y="2168375"/>
            <a:ext cx="2880000" cy="257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/>
              <a:t>Teşekkürler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/>
              <a:t>CAN BİTKİ BİYOİNFORMATİĞİ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/>
              <a:t>by Leman Nur Nehri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u="sng">
                <a:solidFill>
                  <a:schemeClr val="hlink"/>
                </a:solidFill>
                <a:hlinkClick r:id="rId3"/>
              </a:rPr>
              <a:t>https://about.me/leman.erkan</a:t>
            </a:r>
            <a:r>
              <a:rPr lang="tr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u="sng">
                <a:solidFill>
                  <a:schemeClr val="hlink"/>
                </a:solidFill>
                <a:hlinkClick r:id="rId4"/>
              </a:rPr>
              <a:t>leman.erkan@metu.edu.tr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tr" u="sng">
                <a:solidFill>
                  <a:schemeClr val="hlink"/>
                </a:solidFill>
                <a:hlinkClick r:id="rId5"/>
              </a:rPr>
              <a:t>lnerkan@gmail.com</a:t>
            </a:r>
            <a:r>
              <a:rPr lang="tr"/>
              <a:t> 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Ek Slaytlar</a:t>
            </a:r>
            <a:endParaRPr/>
          </a:p>
        </p:txBody>
      </p:sp>
      <p:sp>
        <p:nvSpPr>
          <p:cNvPr id="253" name="Google Shape;253;p3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Can Bitki Biyoinformatiği</a:t>
            </a:r>
            <a:endParaRPr/>
          </a:p>
        </p:txBody>
      </p:sp>
      <p:sp>
        <p:nvSpPr>
          <p:cNvPr id="70" name="Google Shape;70;p1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Çeşitli bitkilerin </a:t>
            </a:r>
            <a:r>
              <a:rPr lang="tr"/>
              <a:t>biyolojik, kimyasal ve farmakolojik verilerini tek bir arayüze uyumlu hale getirip kullanıcıların ihtiyaç duyacağı sorunlar için çözüm üreten;    bitki genetiği, bitki beslenmesi, bitki geliştirmesi ve bitki üretimine odaklı web tabanlı bir bitki biyoenformatik platformu.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/>
              <a:t>(PDENUGENE - Plant Devolopment &amp;  Nutrition and Genetics)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tr"/>
              <a:t>Proje Sahibi: Leman Nur Nehri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2700"/>
              <a:t>‘Bitki Odaklı Biyoenformatik Analiz Platformu Geliştirilmesi  -Gelişim, Beslenme, Genetik-  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2700"/>
              <a:t>(PDENUGENE)</a:t>
            </a:r>
            <a:endParaRPr sz="2700"/>
          </a:p>
        </p:txBody>
      </p:sp>
      <p:sp>
        <p:nvSpPr>
          <p:cNvPr id="259" name="Google Shape;259;p3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Leman Nur Nehri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ODTÜ Biyoloji Bölümü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Bitki Biyoteknolojisi Doktora Öğrencisi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İş Fikri: Can Bitki Biyoinformatiği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3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Can Bitki Biyoinformatiği</a:t>
            </a:r>
            <a:endParaRPr/>
          </a:p>
        </p:txBody>
      </p:sp>
      <p:sp>
        <p:nvSpPr>
          <p:cNvPr id="265" name="Google Shape;265;p33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Çeşitli bitkilerin biyolojik, kimyasal ve farmakolojik verilerini tek bir arayüze uyumlu hale getirip kullanıcıların ihtiyaç duyacağı sorunlar için çözüm üreten;    bitki genetiği, bitki beslenmesi, bitki geliştirmesi ve bitki üretimine odaklı web tabanlı bir bitki biyoenformatik platformu.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/>
              <a:t>(PDENUGENE - Plant Devolopment &amp;  Nutrition and Genetics)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tr"/>
              <a:t>Proje Sahibi: Leman Nur Nehri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4"/>
          <p:cNvSpPr txBox="1"/>
          <p:nvPr>
            <p:ph type="title"/>
          </p:nvPr>
        </p:nvSpPr>
        <p:spPr>
          <a:xfrm>
            <a:off x="159300" y="458025"/>
            <a:ext cx="88131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2100"/>
              <a:t>İklim değişikliği &amp; şehirleşme etkisi ile değişen dünyada, hesaplamalı bitki biyolojisine duyulan ihtiyaç gelecekte de artacak.</a:t>
            </a:r>
            <a:endParaRPr sz="2100"/>
          </a:p>
        </p:txBody>
      </p:sp>
      <p:pic>
        <p:nvPicPr>
          <p:cNvPr id="271" name="Google Shape;2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6200" y="1445500"/>
            <a:ext cx="4656850" cy="3104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5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5"/>
          <p:cNvSpPr txBox="1"/>
          <p:nvPr/>
        </p:nvSpPr>
        <p:spPr>
          <a:xfrm>
            <a:off x="152400" y="4743300"/>
            <a:ext cx="783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u="sng">
                <a:solidFill>
                  <a:schemeClr val="hlink"/>
                </a:solidFill>
                <a:hlinkClick r:id="rId3"/>
              </a:rPr>
              <a:t>https://www.cell.com/trends/plant-science/fulltext/S1360-1385(21)00119-9#secst0005</a:t>
            </a:r>
            <a:r>
              <a:rPr lang="tr"/>
              <a:t> </a:t>
            </a:r>
            <a:endParaRPr/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23242"/>
            <a:ext cx="9144002" cy="3021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152400"/>
            <a:ext cx="3766201" cy="24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6200" y="-79450"/>
            <a:ext cx="5660817" cy="238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Müşteri ihtiyacına göre farklı servis modelleri</a:t>
            </a:r>
            <a:endParaRPr/>
          </a:p>
        </p:txBody>
      </p:sp>
      <p:sp>
        <p:nvSpPr>
          <p:cNvPr id="286" name="Google Shape;286;p36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9425" y="1489825"/>
            <a:ext cx="5683750" cy="3197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İklim değişikliği başta tarım sektörü olmak üzere tüm sektörleri dinamik biçimde etkileyecektir.</a:t>
            </a:r>
            <a:endParaRPr/>
          </a:p>
        </p:txBody>
      </p:sp>
      <p:sp>
        <p:nvSpPr>
          <p:cNvPr id="293" name="Google Shape;293;p37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8049" y="1065438"/>
            <a:ext cx="5701600" cy="392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2200"/>
              <a:t>Değişen iklim şartlarında bitki çalışmalarının data sistemleri ile birleştirilip biyoinformatik yöntemler ile teknoloji geliştirmesi gereklidir</a:t>
            </a:r>
            <a:endParaRPr sz="2200"/>
          </a:p>
        </p:txBody>
      </p:sp>
      <p:sp>
        <p:nvSpPr>
          <p:cNvPr id="300" name="Google Shape;300;p38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01" name="Google Shape;3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900" y="1118775"/>
            <a:ext cx="4006518" cy="382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7053" y="2571747"/>
            <a:ext cx="3266224" cy="202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9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9"/>
          <p:cNvSpPr txBox="1"/>
          <p:nvPr>
            <p:ph idx="1" type="subTitle"/>
          </p:nvPr>
        </p:nvSpPr>
        <p:spPr>
          <a:xfrm>
            <a:off x="225000" y="3957100"/>
            <a:ext cx="8520600" cy="792600"/>
          </a:xfrm>
          <a:prstGeom prst="rect">
            <a:avLst/>
          </a:prstGeom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Clr>
                <a:srgbClr val="E06666"/>
              </a:buClr>
              <a:buSzPct val="100000"/>
              <a:buChar char="-"/>
            </a:pPr>
            <a:r>
              <a:rPr b="1" lang="tr">
                <a:solidFill>
                  <a:srgbClr val="E06666"/>
                </a:solidFill>
              </a:rPr>
              <a:t>hipotez geliştirme (pre lab/ pre clinics)</a:t>
            </a:r>
            <a:endParaRPr b="1">
              <a:solidFill>
                <a:srgbClr val="E06666"/>
              </a:solidFill>
            </a:endParaRPr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Clr>
                <a:srgbClr val="93C47D"/>
              </a:buClr>
              <a:buSzPct val="100000"/>
              <a:buChar char="-"/>
            </a:pPr>
            <a:r>
              <a:rPr b="1" lang="tr">
                <a:solidFill>
                  <a:srgbClr val="93C47D"/>
                </a:solidFill>
              </a:rPr>
              <a:t>deneylerden gelen mevcut verilerin analiz edilmesi</a:t>
            </a:r>
            <a:endParaRPr b="1">
              <a:solidFill>
                <a:srgbClr val="93C47D"/>
              </a:solidFill>
            </a:endParaRPr>
          </a:p>
          <a:p>
            <a:pPr indent="-323850" lvl="0" marL="457200" rtl="0" algn="ctr">
              <a:spcBef>
                <a:spcPts val="0"/>
              </a:spcBef>
              <a:spcAft>
                <a:spcPts val="0"/>
              </a:spcAft>
              <a:buClr>
                <a:srgbClr val="00FFFF"/>
              </a:buClr>
              <a:buSzPct val="100000"/>
              <a:buChar char="-"/>
            </a:pPr>
            <a:r>
              <a:rPr b="1" lang="tr">
                <a:solidFill>
                  <a:srgbClr val="00FFFF"/>
                </a:solidFill>
              </a:rPr>
              <a:t>literatürde + online db lerde bulunan verilerin meta analizi </a:t>
            </a:r>
            <a:endParaRPr b="1">
              <a:solidFill>
                <a:srgbClr val="00FFFF"/>
              </a:solidFill>
            </a:endParaRPr>
          </a:p>
        </p:txBody>
      </p:sp>
      <p:pic>
        <p:nvPicPr>
          <p:cNvPr id="309" name="Google Shape;30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88" y="0"/>
            <a:ext cx="4524375" cy="39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001" y="190253"/>
            <a:ext cx="4515100" cy="3524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0"/>
          <p:cNvSpPr txBox="1"/>
          <p:nvPr>
            <p:ph type="title"/>
          </p:nvPr>
        </p:nvSpPr>
        <p:spPr>
          <a:xfrm>
            <a:off x="4210125" y="1296225"/>
            <a:ext cx="45459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Bayes Ağları bitki ve evrim çalışmalarında da kullanılan olasılıksal yaklaşımlardan birisidir.</a:t>
            </a:r>
            <a:endParaRPr/>
          </a:p>
        </p:txBody>
      </p:sp>
      <p:sp>
        <p:nvSpPr>
          <p:cNvPr id="316" name="Google Shape;316;p40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661300"/>
            <a:ext cx="3740142" cy="3820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/>
          <p:nvPr>
            <p:ph type="ctrTitle"/>
          </p:nvPr>
        </p:nvSpPr>
        <p:spPr>
          <a:xfrm>
            <a:off x="2289900" y="744650"/>
            <a:ext cx="6805200" cy="54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tr" sz="2400"/>
              <a:t>bioinformatics tools bitkiler için çeşitli alanlarda - wet lab dahil- karar/destek mekanizmaları geliştirmede kullanılır</a:t>
            </a:r>
            <a:endParaRPr sz="2400"/>
          </a:p>
        </p:txBody>
      </p:sp>
      <p:sp>
        <p:nvSpPr>
          <p:cNvPr id="323" name="Google Shape;323;p41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7800" y="1216547"/>
            <a:ext cx="9144000" cy="3850757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1"/>
          <p:cNvSpPr txBox="1"/>
          <p:nvPr/>
        </p:nvSpPr>
        <p:spPr>
          <a:xfrm>
            <a:off x="152400" y="4743300"/>
            <a:ext cx="783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u="sng">
                <a:solidFill>
                  <a:schemeClr val="hlink"/>
                </a:solidFill>
                <a:hlinkClick r:id="rId4"/>
              </a:rPr>
              <a:t>https://www.cell.com/trends/plant-science/fulltext/S1360-1385(21)00119-9#secst0005</a:t>
            </a:r>
            <a:r>
              <a:rPr lang="tr"/>
              <a:t> </a:t>
            </a:r>
            <a:endParaRPr/>
          </a:p>
        </p:txBody>
      </p:sp>
      <p:sp>
        <p:nvSpPr>
          <p:cNvPr id="326" name="Google Shape;326;p41"/>
          <p:cNvSpPr txBox="1"/>
          <p:nvPr/>
        </p:nvSpPr>
        <p:spPr>
          <a:xfrm>
            <a:off x="2051825" y="1431050"/>
            <a:ext cx="2181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teknik kalmış gizle hatta !!!!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489500" y="469975"/>
            <a:ext cx="82803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Hedef Kitle    	  	İhtiyaç				Problem	</a:t>
            </a:r>
            <a:endParaRPr/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387900" y="1489825"/>
            <a:ext cx="2743200" cy="30789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tr"/>
              <a:t>Akademisyenler*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tr"/>
              <a:t>Tarım sektöründe faaliyet gösteren firmalar**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tr"/>
              <a:t>Dünya tarım &amp; bitki pazarı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787"/>
              <a:t>*1557 öğretim elemanı - ziraat fakültesi &amp; benzeri bölümler (toplam 39 fakülte : içerisinde çeşitli bölümler olmak üzere) 90 moleküler biyoloji + genetik, 55 biyoloji programı 88 eczacılık fakültesi (farmakognozi ana bilim dalı)</a:t>
            </a:r>
            <a:endParaRPr sz="787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tr" sz="787"/>
              <a:t>**</a:t>
            </a:r>
            <a:r>
              <a:rPr lang="tr" sz="787"/>
              <a:t>765 yetkili tohum üreticisi, Gübre üretim kapasitesi 5,7 milyon ton &amp; Tarim ilacı üreten firmalar</a:t>
            </a:r>
            <a:endParaRPr sz="787"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31100" y="1489825"/>
            <a:ext cx="2895600" cy="30789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77500"/>
          </a:bodyPr>
          <a:lstStyle/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tr"/>
              <a:t>It is necessary to combine information from different fields of expertise.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tr"/>
              <a:t>Dünya’da tarımsal süreçlere bilgi sistemlerinin entegrasyonu hız kazanıyor</a:t>
            </a:r>
            <a:endParaRPr/>
          </a:p>
          <a:p>
            <a:pPr indent="-317182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tr"/>
              <a:t>Türkiye’de bitki biyoinformatiği alanında özelleşme mevcut değil, kullansaydık %15 oranında iyileşme</a:t>
            </a:r>
            <a:endParaRPr/>
          </a:p>
        </p:txBody>
      </p:sp>
      <p:sp>
        <p:nvSpPr>
          <p:cNvPr id="78" name="Google Shape;78;p15"/>
          <p:cNvSpPr txBox="1"/>
          <p:nvPr>
            <p:ph idx="1" type="body"/>
          </p:nvPr>
        </p:nvSpPr>
        <p:spPr>
          <a:xfrm>
            <a:off x="6026700" y="1489825"/>
            <a:ext cx="2743200" cy="30789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tr"/>
              <a:t>Bitki g</a:t>
            </a:r>
            <a:r>
              <a:rPr lang="tr"/>
              <a:t>eliştirme ve üretim süreçleri uzun ve maliyetli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tr"/>
              <a:t>Çevresel faktörler çok fazla etkili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tr"/>
              <a:t>Yeterli örneklem oluşturulması mümkün değil (sampe size)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tr"/>
              <a:t>Hata riski yüksek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42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33" name="Google Shape;33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3654" y="0"/>
            <a:ext cx="698159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42"/>
          <p:cNvSpPr txBox="1"/>
          <p:nvPr/>
        </p:nvSpPr>
        <p:spPr>
          <a:xfrm>
            <a:off x="152400" y="228600"/>
            <a:ext cx="16617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Biyoinformatik çalışmalarda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</a:t>
            </a:r>
            <a:r>
              <a:rPr lang="t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ayes Ağları </a:t>
            </a:r>
            <a:r>
              <a:rPr lang="t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Makine öğrenmesi, Yapay zeka algoritmaları, Nöral Ağlar, gibi yöntemler de kullanılır ve biyolojik / tarımsal sistemlerin analizinde avantaj sağlar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3"/>
          <p:cNvSpPr txBox="1"/>
          <p:nvPr>
            <p:ph type="title"/>
          </p:nvPr>
        </p:nvSpPr>
        <p:spPr>
          <a:xfrm>
            <a:off x="3782950" y="1210500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300" u="sng">
                <a:solidFill>
                  <a:schemeClr val="hlink"/>
                </a:solidFill>
                <a:hlinkClick r:id="rId3"/>
              </a:rPr>
              <a:t>https://www.mdpi.com/1422-0067/22/6/2903/htm</a:t>
            </a:r>
            <a:r>
              <a:rPr lang="tr" sz="1300"/>
              <a:t> </a:t>
            </a:r>
            <a:endParaRPr sz="1300"/>
          </a:p>
        </p:txBody>
      </p:sp>
      <p:pic>
        <p:nvPicPr>
          <p:cNvPr id="340" name="Google Shape;34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170200"/>
            <a:ext cx="3424915" cy="382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5765" y="2124075"/>
            <a:ext cx="5238750" cy="2867025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43"/>
          <p:cNvSpPr txBox="1"/>
          <p:nvPr/>
        </p:nvSpPr>
        <p:spPr>
          <a:xfrm>
            <a:off x="195650" y="119625"/>
            <a:ext cx="8872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Biyoinformatik çalışmalarda Makine öğrenmesi, Yapay zeka algoritmaları, Nöral Ağlar, bayes ağları gibi yöntemler de kullanılır ve biyolojik sistemlerin analizinde avantaj sağlar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agricultural bioinformatics için yatırım örnekleri (10.slayttaki şirketler için):</a:t>
            </a:r>
            <a:endParaRPr/>
          </a:p>
        </p:txBody>
      </p:sp>
      <p:sp>
        <p:nvSpPr>
          <p:cNvPr id="348" name="Google Shape;348;p44"/>
          <p:cNvSpPr txBox="1"/>
          <p:nvPr/>
        </p:nvSpPr>
        <p:spPr>
          <a:xfrm>
            <a:off x="216700" y="1358125"/>
            <a:ext cx="87558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u="sng">
                <a:solidFill>
                  <a:schemeClr val="hlink"/>
                </a:solidFill>
                <a:hlinkClick r:id="rId3"/>
              </a:rPr>
              <a:t>https://pitchbook.com/profiles/company/231965-38#signals</a:t>
            </a:r>
            <a:r>
              <a:rPr lang="tr"/>
              <a:t> </a:t>
            </a:r>
            <a:r>
              <a:rPr lang="tr">
                <a:solidFill>
                  <a:schemeClr val="dk1"/>
                </a:solidFill>
              </a:rPr>
              <a:t>agrematch fundings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u="sng">
                <a:solidFill>
                  <a:schemeClr val="hlink"/>
                </a:solidFill>
                <a:hlinkClick r:id="rId4"/>
              </a:rPr>
              <a:t>https://www.prosus.com/news/biome-makers-raises-15m-in-series-b-funding-to-secure-position-as-a-global-leader-in-biological-soil-analysis/</a:t>
            </a:r>
            <a:r>
              <a:rPr lang="tr"/>
              <a:t> </a:t>
            </a:r>
            <a:r>
              <a:rPr lang="tr">
                <a:solidFill>
                  <a:schemeClr val="dk1"/>
                </a:solidFill>
              </a:rPr>
              <a:t>bimoe marker’s fundings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u="sng">
                <a:solidFill>
                  <a:schemeClr val="hlink"/>
                </a:solidFill>
                <a:hlinkClick r:id="rId5"/>
              </a:rPr>
              <a:t>https://pitchbook.com/profiles/company/264579-85#team</a:t>
            </a:r>
            <a:r>
              <a:rPr lang="tr"/>
              <a:t> </a:t>
            </a:r>
            <a:r>
              <a:rPr lang="tr">
                <a:solidFill>
                  <a:schemeClr val="dk1"/>
                </a:solidFill>
              </a:rPr>
              <a:t>bio diverse lab’s fundings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Sunumun içeriği	</a:t>
            </a:r>
            <a:endParaRPr/>
          </a:p>
        </p:txBody>
      </p:sp>
      <p:sp>
        <p:nvSpPr>
          <p:cNvPr id="354" name="Google Shape;354;p45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tr"/>
              <a:t>Ne yapıyorum?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tr"/>
              <a:t>Problem &amp; Fırsat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tr"/>
              <a:t>Çözüm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tr"/>
              <a:t>Ürün &amp; Hizmet: PDENUGENE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tr"/>
              <a:t>Pazar &amp; Rekabet Analizi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tr"/>
              <a:t>İş &amp; Gelir Modeli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tr"/>
              <a:t>Takım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tr"/>
              <a:t>Gelecek Adımlar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tr"/>
              <a:t>Ekler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6"/>
          <p:cNvSpPr txBox="1"/>
          <p:nvPr/>
        </p:nvSpPr>
        <p:spPr>
          <a:xfrm>
            <a:off x="152400" y="4743300"/>
            <a:ext cx="783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u="sng">
                <a:solidFill>
                  <a:schemeClr val="hlink"/>
                </a:solidFill>
                <a:hlinkClick r:id="rId3"/>
              </a:rPr>
              <a:t>https://www.cell.com/trends/plant-science/fulltext/S1360-1385(21)00119-9#secst0005</a:t>
            </a:r>
            <a:r>
              <a:rPr lang="tr"/>
              <a:t> 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23242"/>
            <a:ext cx="9144002" cy="3021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152400"/>
            <a:ext cx="3766201" cy="245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66200" y="-79450"/>
            <a:ext cx="5660817" cy="2383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17"/>
          <p:cNvCxnSpPr/>
          <p:nvPr/>
        </p:nvCxnSpPr>
        <p:spPr>
          <a:xfrm>
            <a:off x="3497100" y="2800675"/>
            <a:ext cx="728100" cy="0"/>
          </a:xfrm>
          <a:prstGeom prst="straightConnector1">
            <a:avLst/>
          </a:prstGeom>
          <a:noFill/>
          <a:ln cap="flat" cmpd="sng" w="228600">
            <a:solidFill>
              <a:schemeClr val="accent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93" name="Google Shape;93;p17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Mevcut Durum: 				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387900" y="1489825"/>
            <a:ext cx="3795000" cy="32064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-  </a:t>
            </a:r>
            <a:r>
              <a:rPr lang="tr"/>
              <a:t>Biyoenformatik süreçlerinin </a:t>
            </a:r>
            <a:r>
              <a:rPr lang="tr"/>
              <a:t>laboratuvar</a:t>
            </a:r>
            <a:r>
              <a:rPr lang="tr"/>
              <a:t> ortamlarına, hipotez geliştirme süreçlerine ve üretim süreçlerine entegrasyonu az ya da mevcut değil (TR)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/>
              <a:t>- </a:t>
            </a:r>
            <a:r>
              <a:rPr lang="tr"/>
              <a:t>Bitki biyoenformatiği alanında uzman sayısı ve istihdamı yetersiz olduğu için biyoenformatik yöntemler araştırma &amp; geliştirme &amp; üretim süreçlerine dahil edilmiyor (TR)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tr"/>
              <a:t>-Avrupa, Amerika, bazı Asya ülkeleri (Singapur, Japonya) : Hız Kazanarak ilerliyor</a:t>
            </a:r>
            <a:endParaRPr/>
          </a:p>
        </p:txBody>
      </p:sp>
      <p:sp>
        <p:nvSpPr>
          <p:cNvPr id="95" name="Google Shape;95;p17"/>
          <p:cNvSpPr txBox="1"/>
          <p:nvPr>
            <p:ph idx="1" type="body"/>
          </p:nvPr>
        </p:nvSpPr>
        <p:spPr>
          <a:xfrm>
            <a:off x="4910925" y="1489825"/>
            <a:ext cx="4004400" cy="3206400"/>
          </a:xfrm>
          <a:prstGeom prst="rect">
            <a:avLst/>
          </a:prstGeom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Biyoenformatik süreçlerin 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>
                <a:solidFill>
                  <a:srgbClr val="E06666"/>
                </a:solidFill>
              </a:rPr>
              <a:t>1. </a:t>
            </a:r>
            <a:r>
              <a:rPr b="1" lang="tr">
                <a:solidFill>
                  <a:srgbClr val="E06666"/>
                </a:solidFill>
              </a:rPr>
              <a:t>hipotez geliştirme (pre lab/ pre clinics) </a:t>
            </a:r>
            <a:endParaRPr b="1">
              <a:solidFill>
                <a:srgbClr val="E0666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accent6"/>
                </a:solidFill>
              </a:rPr>
              <a:t>2. deneylerden gelen mevcut verilerin analiz edilmesi </a:t>
            </a:r>
            <a:endParaRPr b="1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tr">
                <a:solidFill>
                  <a:schemeClr val="accent5"/>
                </a:solidFill>
              </a:rPr>
              <a:t>3. literatürde + online db lerde bulunan verilerin meta analizi </a:t>
            </a:r>
            <a:endParaRPr b="1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tr"/>
              <a:t>süreçlerine, kullanıcının </a:t>
            </a:r>
            <a:r>
              <a:rPr b="1" i="1" lang="tr">
                <a:solidFill>
                  <a:srgbClr val="FFD966"/>
                </a:solidFill>
              </a:rPr>
              <a:t>enformatik uzmanlığına sahip olmadan </a:t>
            </a:r>
            <a:r>
              <a:rPr lang="tr"/>
              <a:t>kolayca dahil edilmesi için bir web tabanlı platform</a:t>
            </a:r>
            <a:endParaRPr/>
          </a:p>
        </p:txBody>
      </p:sp>
      <p:sp>
        <p:nvSpPr>
          <p:cNvPr id="96" name="Google Shape;96;p17"/>
          <p:cNvSpPr txBox="1"/>
          <p:nvPr/>
        </p:nvSpPr>
        <p:spPr>
          <a:xfrm>
            <a:off x="4910925" y="4778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Çözüm:</a:t>
            </a:r>
            <a:endParaRPr sz="30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 sz="2700"/>
              <a:t>PDENUGENE : </a:t>
            </a:r>
            <a:r>
              <a:rPr lang="tr" sz="2700"/>
              <a:t>Fayda ve Kazanımlar:</a:t>
            </a:r>
            <a:endParaRPr sz="2700"/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87900" y="1489825"/>
            <a:ext cx="5234100" cy="3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</a:t>
            </a:r>
            <a:r>
              <a:rPr lang="tr"/>
              <a:t>iyoenformatik süreçlerin bitki çalışmaları (ör. ıslah &amp;&amp; tohum geliştirme) süreçlerine dahil olmasıyla birlikte;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/>
              <a:t>1. Z</a:t>
            </a:r>
            <a:r>
              <a:rPr lang="tr"/>
              <a:t>aman tasarrufu *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/>
              <a:t>2. Ürün veriminde artış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/>
              <a:t>3. Daha net sonuçlar &amp;&amp; daha az error **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tr" sz="1300"/>
              <a:t>*</a:t>
            </a:r>
            <a:r>
              <a:rPr lang="tr" sz="1300"/>
              <a:t>ör. bitki ıslah çalışmaları için 3 ila 6 yıla kadar kısalma 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tr" sz="1300"/>
              <a:t>**AR-GE ve laboratuvar çalışmaları için yüksek kapasitede simülasyon gücü: 1000 ile 10000 arasında potansiyel molekül &amp; organizma arasından geçilim, gibi</a:t>
            </a:r>
            <a:endParaRPr sz="1300"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13675" y="1419900"/>
            <a:ext cx="3301726" cy="314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PDENUGENE : Servisler ve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Hizmetler</a:t>
            </a:r>
            <a:endParaRPr/>
          </a:p>
        </p:txBody>
      </p:sp>
      <p:sp>
        <p:nvSpPr>
          <p:cNvPr id="109" name="Google Shape;109;p19"/>
          <p:cNvSpPr txBox="1"/>
          <p:nvPr>
            <p:ph idx="1" type="body"/>
          </p:nvPr>
        </p:nvSpPr>
        <p:spPr>
          <a:xfrm>
            <a:off x="387900" y="1413625"/>
            <a:ext cx="4404600" cy="365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tr"/>
              <a:t>Kilit bilimsel </a:t>
            </a:r>
            <a:r>
              <a:rPr lang="tr"/>
              <a:t>hızlı ve kolay ulaşım,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tr"/>
              <a:t>Özelleşmiş destek sistemleri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tr"/>
              <a:t>Eğitim modülleri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tr"/>
              <a:t>Genetik potansiyel analizi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tr"/>
              <a:t>Veri analiz Hizmetleri: 24 içerisinde dönüş</a:t>
            </a:r>
            <a:endParaRPr/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850" y="756125"/>
            <a:ext cx="4010150" cy="390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PDENUGENE: Teknoloji</a:t>
            </a:r>
            <a:endParaRPr sz="2700"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87900" y="1489825"/>
            <a:ext cx="46281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tr"/>
              <a:t>Web tabanlı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tr"/>
              <a:t>Kullanıcının ihtiyaçları doğrultusunda özelleşmiş kolay ve anlaşılır arayüz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tr"/>
              <a:t>Kendine ait veri tabanı / kütüphaneler 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tr"/>
              <a:t>Modüler eklemelerle büyüyen bitki ağı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tr"/>
              <a:t>Bayes ağları, PPLs, Makine öğrenmesi gibi Yapay Zeka yöntemleriyle geliştirilmiş karar-destek mekanizmaları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tr"/>
              <a:t>7/24 teknik ve bilimsel destek sağlayan uzmanlık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6011" y="187175"/>
            <a:ext cx="2417064" cy="246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6012" y="2656425"/>
            <a:ext cx="4146438" cy="22692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7433075" y="316100"/>
            <a:ext cx="1710900" cy="2339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tr">
                <a:latin typeface="Roboto"/>
                <a:ea typeface="Roboto"/>
                <a:cs typeface="Roboto"/>
                <a:sym typeface="Roboto"/>
              </a:rPr>
              <a:t>bitki araştırmalarında bayes ağları kullanımına örnek (solda) biyoinformatik süreçler ve makine öğrenmesi entegrasyonu (altta)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>
            <p:ph idx="1" type="subTitle"/>
          </p:nvPr>
        </p:nvSpPr>
        <p:spPr>
          <a:xfrm>
            <a:off x="181675" y="932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tr"/>
              <a:t>Biyoenformatik büyüyen bir sektör.</a:t>
            </a:r>
            <a:endParaRPr/>
          </a:p>
        </p:txBody>
      </p:sp>
      <p:pic>
        <p:nvPicPr>
          <p:cNvPr id="126" name="Google Shape;12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0300" y="885825"/>
            <a:ext cx="6639872" cy="371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21"/>
          <p:cNvSpPr/>
          <p:nvPr/>
        </p:nvSpPr>
        <p:spPr>
          <a:xfrm>
            <a:off x="5591475" y="2139000"/>
            <a:ext cx="2074500" cy="1965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